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25"/>
  </p:notesMasterIdLst>
  <p:sldIdLst>
    <p:sldId id="2300" r:id="rId2"/>
    <p:sldId id="2388" r:id="rId3"/>
    <p:sldId id="2456" r:id="rId4"/>
    <p:sldId id="2457" r:id="rId5"/>
    <p:sldId id="2463" r:id="rId6"/>
    <p:sldId id="2458" r:id="rId7"/>
    <p:sldId id="2459" r:id="rId8"/>
    <p:sldId id="2462" r:id="rId9"/>
    <p:sldId id="2460" r:id="rId10"/>
    <p:sldId id="2471" r:id="rId11"/>
    <p:sldId id="2461" r:id="rId12"/>
    <p:sldId id="2473" r:id="rId13"/>
    <p:sldId id="2474" r:id="rId14"/>
    <p:sldId id="2475" r:id="rId15"/>
    <p:sldId id="2472" r:id="rId16"/>
    <p:sldId id="2464" r:id="rId17"/>
    <p:sldId id="2465" r:id="rId18"/>
    <p:sldId id="2466" r:id="rId19"/>
    <p:sldId id="2467" r:id="rId20"/>
    <p:sldId id="2469" r:id="rId21"/>
    <p:sldId id="2470" r:id="rId22"/>
    <p:sldId id="2476" r:id="rId23"/>
    <p:sldId id="2445" r:id="rId2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56" userDrawn="1">
          <p15:clr>
            <a:srgbClr val="A4A3A4"/>
          </p15:clr>
        </p15:guide>
        <p15:guide id="2" orient="horz" pos="8160" userDrawn="1">
          <p15:clr>
            <a:srgbClr val="A4A3A4"/>
          </p15:clr>
        </p15:guide>
        <p15:guide id="3" pos="14254" userDrawn="1">
          <p15:clr>
            <a:srgbClr val="A4A3A4"/>
          </p15:clr>
        </p15:guide>
        <p15:guide id="5" pos="1102" userDrawn="1">
          <p15:clr>
            <a:srgbClr val="A4A3A4"/>
          </p15:clr>
        </p15:guide>
        <p15:guide id="7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93039"/>
    <a:srgbClr val="31A4D9"/>
    <a:srgbClr val="FF5F90"/>
    <a:srgbClr val="E0517B"/>
    <a:srgbClr val="374A6A"/>
    <a:srgbClr val="FFC737"/>
    <a:srgbClr val="494949"/>
    <a:srgbClr val="041B31"/>
    <a:srgbClr val="39BDF9"/>
    <a:srgbClr val="63D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8" autoAdjust="0"/>
    <p:restoredTop sz="99409" autoAdjust="0"/>
  </p:normalViewPr>
  <p:slideViewPr>
    <p:cSldViewPr snapToGrid="0" snapToObjects="1">
      <p:cViewPr varScale="1">
        <p:scale>
          <a:sx n="38" d="100"/>
          <a:sy n="38" d="100"/>
        </p:scale>
        <p:origin x="-152" y="-720"/>
      </p:cViewPr>
      <p:guideLst>
        <p:guide orient="horz" pos="456"/>
        <p:guide orient="horz" pos="8160"/>
        <p:guide pos="14254"/>
        <p:guide pos="1102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8/31/16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7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829522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2211127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586763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54535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829522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586763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211127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954535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14853744" y="4634559"/>
            <a:ext cx="6133018" cy="3455083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9529556" y="8011398"/>
            <a:ext cx="857450" cy="147147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12593421" y="6960146"/>
            <a:ext cx="3913692" cy="246739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75" name="Picture Placeholder 2"/>
          <p:cNvSpPr>
            <a:spLocks noGrp="1" noChangeAspect="1"/>
          </p:cNvSpPr>
          <p:nvPr>
            <p:ph type="pic" sz="quarter" idx="28"/>
          </p:nvPr>
        </p:nvSpPr>
        <p:spPr>
          <a:xfrm>
            <a:off x="20711552" y="6826055"/>
            <a:ext cx="1975566" cy="260148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014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10690548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7048552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4304691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2590551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328299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75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368650" y="4724528"/>
            <a:ext cx="8366760" cy="525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821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724264" y="4680486"/>
            <a:ext cx="6401043" cy="383904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739770" y="3907551"/>
            <a:ext cx="5601342" cy="74666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21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92000" y="5250171"/>
            <a:ext cx="10572304" cy="59551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727123" y="3643756"/>
            <a:ext cx="20811894" cy="497344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994676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969834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01313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59690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218066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276443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34820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393197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01313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59690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8066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76443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334820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393197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101313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159690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218066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276443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5334820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8393197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rgan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7944053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711273" y="1069071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475271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964865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944052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987289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9405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_the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306982" y="4722122"/>
            <a:ext cx="4665817" cy="466581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63107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57595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38901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8252670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743826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6027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846195" y="4469586"/>
            <a:ext cx="4739600" cy="63247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998782" y="3559176"/>
            <a:ext cx="6386437" cy="4533900"/>
          </a:xfrm>
        </p:spPr>
        <p:txBody>
          <a:bodyPr>
            <a:normAutofit/>
          </a:bodyPr>
          <a:lstStyle>
            <a:lvl1pPr marL="0" indent="0">
              <a:buNone/>
              <a:defRPr sz="3998" b="0" i="0">
                <a:solidFill>
                  <a:schemeClr val="tx2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613759" y="3559176"/>
            <a:ext cx="6430875" cy="4533900"/>
          </a:xfrm>
        </p:spPr>
        <p:txBody>
          <a:bodyPr>
            <a:normAutofit/>
          </a:bodyPr>
          <a:lstStyle>
            <a:lvl1pPr marL="0" indent="0">
              <a:buNone/>
              <a:defRPr sz="3998" b="0" i="0">
                <a:solidFill>
                  <a:schemeClr val="tx2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19587" y="3590935"/>
            <a:ext cx="6401441" cy="4502142"/>
          </a:xfrm>
        </p:spPr>
        <p:txBody>
          <a:bodyPr>
            <a:normAutofit/>
          </a:bodyPr>
          <a:lstStyle>
            <a:lvl1pPr marL="0" indent="0">
              <a:buNone/>
              <a:defRPr sz="3998" b="0" i="0">
                <a:solidFill>
                  <a:schemeClr val="tx2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995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43001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240967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446063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644029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829522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2211127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586763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54535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4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8/31/16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22013287" y="743131"/>
            <a:ext cx="673466" cy="6734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Regular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37953" y="819459"/>
            <a:ext cx="624135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698266" y="12849033"/>
            <a:ext cx="2522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spc="150" dirty="0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UNC MJ School</a:t>
            </a:r>
            <a:endParaRPr lang="en-US" sz="2400" b="0" i="0" spc="150" dirty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4016" r:id="rId2"/>
    <p:sldLayoutId id="2147484012" r:id="rId3"/>
    <p:sldLayoutId id="2147484014" r:id="rId4"/>
    <p:sldLayoutId id="2147484015" r:id="rId5"/>
    <p:sldLayoutId id="2147484010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7" r:id="rId13"/>
    <p:sldLayoutId id="2147484025" r:id="rId14"/>
    <p:sldLayoutId id="2147484026" r:id="rId15"/>
    <p:sldLayoutId id="2147484028" r:id="rId16"/>
    <p:sldLayoutId id="2147484029" r:id="rId17"/>
    <p:sldLayoutId id="2147484030" r:id="rId18"/>
    <p:sldLayoutId id="2147484031" r:id="rId19"/>
    <p:sldLayoutId id="2147484032" r:id="rId20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FPcbBJbGhmk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pAC5SeNH8jw" TargetMode="External"/><Relationship Id="rId3" Type="http://schemas.openxmlformats.org/officeDocument/2006/relationships/hyperlink" Target="https://www.youtube.com/watch?v=ji1c16SghX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oZwtVz7z0wM" TargetMode="Externa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0">
                <a:srgbClr val="293039">
                  <a:alpha val="84000"/>
                </a:srgbClr>
              </a:gs>
              <a:gs pos="100000">
                <a:srgbClr val="041B31">
                  <a:alpha val="68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92" name="Rectangle 1"/>
          <p:cNvSpPr>
            <a:spLocks/>
          </p:cNvSpPr>
          <p:nvPr/>
        </p:nvSpPr>
        <p:spPr bwMode="auto">
          <a:xfrm>
            <a:off x="10506150" y="11398846"/>
            <a:ext cx="34081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000" spc="15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Presented by Steven King</a:t>
            </a:r>
            <a:endParaRPr lang="en-US" sz="3200" spc="150" dirty="0">
              <a:solidFill>
                <a:schemeClr val="bg1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803895" y="4152161"/>
            <a:ext cx="12769872" cy="4699379"/>
            <a:chOff x="5803895" y="4129859"/>
            <a:chExt cx="12769872" cy="4699379"/>
          </a:xfrm>
        </p:grpSpPr>
        <p:sp>
          <p:nvSpPr>
            <p:cNvPr id="91" name="Rectangle 1"/>
            <p:cNvSpPr>
              <a:spLocks/>
            </p:cNvSpPr>
            <p:nvPr/>
          </p:nvSpPr>
          <p:spPr bwMode="auto">
            <a:xfrm>
              <a:off x="5803895" y="4129859"/>
              <a:ext cx="12769872" cy="179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13600" b="1" spc="150" dirty="0" smtClean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VR Storytelling</a:t>
              </a:r>
              <a:endParaRPr lang="en-US" sz="136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endParaRPr>
            </a:p>
          </p:txBody>
        </p:sp>
        <p:sp>
          <p:nvSpPr>
            <p:cNvPr id="8" name="Rectangle 1"/>
            <p:cNvSpPr>
              <a:spLocks/>
            </p:cNvSpPr>
            <p:nvPr/>
          </p:nvSpPr>
          <p:spPr bwMode="auto">
            <a:xfrm>
              <a:off x="10101991" y="8398351"/>
              <a:ext cx="423460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800" spc="150" dirty="0" smtClean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  <a:sym typeface="Bebas Neue" charset="0"/>
                </a:rPr>
                <a:t>History and Introduction</a:t>
              </a:r>
              <a:endParaRPr lang="en-US" sz="4000" spc="1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sp>
        <p:nvSpPr>
          <p:cNvPr id="11" name="Shape 2904"/>
          <p:cNvSpPr/>
          <p:nvPr/>
        </p:nvSpPr>
        <p:spPr>
          <a:xfrm>
            <a:off x="5100833" y="-4097864"/>
            <a:ext cx="14192280" cy="1419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>
              <a:alpha val="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4821" y="6797419"/>
            <a:ext cx="5704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1985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3" name="Picture 2" descr="nasa-screen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182" y="8135834"/>
            <a:ext cx="5162678" cy="3424574"/>
          </a:xfrm>
          <a:prstGeom prst="rect">
            <a:avLst/>
          </a:prstGeom>
        </p:spPr>
      </p:pic>
      <p:pic>
        <p:nvPicPr>
          <p:cNvPr id="4" name="Picture 3" descr="nasa_tech_brie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0"/>
            <a:ext cx="10206820" cy="13533487"/>
          </a:xfrm>
          <a:prstGeom prst="rect">
            <a:avLst/>
          </a:prstGeom>
        </p:spPr>
      </p:pic>
      <p:pic>
        <p:nvPicPr>
          <p:cNvPr id="2" name="Picture 1" descr="vr_histo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64" y="246562"/>
            <a:ext cx="24359324" cy="132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9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4821" y="6797419"/>
            <a:ext cx="5704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1935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6-08-31 at 6.42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417" y="1915993"/>
            <a:ext cx="14534896" cy="73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4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4821" y="6797419"/>
            <a:ext cx="570493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1943, 1960</a:t>
            </a:r>
          </a:p>
          <a:p>
            <a:r>
              <a:rPr lang="en-US" sz="5400" dirty="0" smtClean="0">
                <a:solidFill>
                  <a:schemeClr val="bg1"/>
                </a:solidFill>
              </a:rPr>
              <a:t>Patent Applications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6-08-31 at 6.42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1" y="2707270"/>
            <a:ext cx="15120345" cy="66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0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4821" y="6797419"/>
            <a:ext cx="570493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Go </a:t>
            </a:r>
            <a:r>
              <a:rPr lang="en-US" sz="5400" dirty="0" err="1" smtClean="0">
                <a:solidFill>
                  <a:schemeClr val="bg1"/>
                </a:solidFill>
              </a:rPr>
              <a:t>Tarheels</a:t>
            </a:r>
            <a:r>
              <a:rPr lang="en-US" sz="5400" dirty="0" smtClean="0">
                <a:solidFill>
                  <a:schemeClr val="bg1"/>
                </a:solidFill>
              </a:rPr>
              <a:t>!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 smtClean="0">
                <a:solidFill>
                  <a:schemeClr val="bg1"/>
                </a:solidFill>
              </a:rPr>
              <a:t>Slide from </a:t>
            </a:r>
            <a:endParaRPr lang="en-US" sz="5400" dirty="0" smtClean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6-08-31 at 6.42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1" y="2707270"/>
            <a:ext cx="15120345" cy="6674599"/>
          </a:xfrm>
          <a:prstGeom prst="rect">
            <a:avLst/>
          </a:prstGeom>
        </p:spPr>
      </p:pic>
      <p:pic>
        <p:nvPicPr>
          <p:cNvPr id="3" name="Picture 2" descr="Screen Shot 2016-08-31 at 6.43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0"/>
            <a:ext cx="15433288" cy="10443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04821" y="9381869"/>
            <a:ext cx="44377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Mark </a:t>
            </a:r>
            <a:r>
              <a:rPr lang="en-US" dirty="0" err="1" smtClean="0"/>
              <a:t>Billinghurst</a:t>
            </a:r>
            <a:endParaRPr lang="en-US" dirty="0" smtClean="0"/>
          </a:p>
          <a:p>
            <a:r>
              <a:rPr lang="en-US" dirty="0" smtClean="0"/>
              <a:t>University of Australia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4821" y="6797419"/>
            <a:ext cx="570493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Go </a:t>
            </a:r>
            <a:r>
              <a:rPr lang="en-US" sz="5400" dirty="0" err="1" smtClean="0">
                <a:solidFill>
                  <a:schemeClr val="bg1"/>
                </a:solidFill>
              </a:rPr>
              <a:t>Tarheels</a:t>
            </a:r>
            <a:r>
              <a:rPr lang="en-US" sz="5400" dirty="0" smtClean="0">
                <a:solidFill>
                  <a:schemeClr val="bg1"/>
                </a:solidFill>
              </a:rPr>
              <a:t>!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 smtClean="0">
                <a:solidFill>
                  <a:schemeClr val="bg1"/>
                </a:solidFill>
              </a:rPr>
              <a:t>UNC Research Continued in 80-90’s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6-08-31 at 6.44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804" y="0"/>
            <a:ext cx="14765902" cy="83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6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4821" y="6797419"/>
            <a:ext cx="5704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1985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3" name="Picture 2" descr="nasa-screen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182" y="8135834"/>
            <a:ext cx="5162678" cy="3424574"/>
          </a:xfrm>
          <a:prstGeom prst="rect">
            <a:avLst/>
          </a:prstGeom>
        </p:spPr>
      </p:pic>
      <p:pic>
        <p:nvPicPr>
          <p:cNvPr id="4" name="Picture 3" descr="nasa_tech_brie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0"/>
            <a:ext cx="10206820" cy="135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-227302"/>
            <a:ext cx="6204756" cy="645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STOP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What is Virtual Reality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70101" y="1713720"/>
            <a:ext cx="1446052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</a:rPr>
              <a:t>The </a:t>
            </a:r>
            <a:r>
              <a:rPr lang="en-US" sz="6000" dirty="0">
                <a:solidFill>
                  <a:schemeClr val="accent2"/>
                </a:solidFill>
              </a:rPr>
              <a:t>computer-generated simulation of a three-dimensional image or environment that can be interacted with in a seemingly real or physical way by a person using special electronic equipment, such as a helmet with a screen inside or gloves fitted with sensors</a:t>
            </a:r>
            <a:r>
              <a:rPr lang="en-US" sz="6000" dirty="0" smtClean="0">
                <a:solidFill>
                  <a:schemeClr val="accent2"/>
                </a:solidFill>
              </a:rPr>
              <a:t>.</a:t>
            </a:r>
          </a:p>
          <a:p>
            <a:endParaRPr lang="en-US" sz="6000" dirty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6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-227302"/>
            <a:ext cx="8543289" cy="645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Major Characteristics of Virtual Reality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70101" y="1713720"/>
            <a:ext cx="14460521" cy="1209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</a:rPr>
              <a:t>3D Stereoscopic Display</a:t>
            </a: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Field of View Display</a:t>
            </a:r>
          </a:p>
          <a:p>
            <a:endParaRPr lang="en-US" sz="6000" dirty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Head Tracking</a:t>
            </a:r>
          </a:p>
          <a:p>
            <a:endParaRPr lang="en-US" sz="6000" dirty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r>
              <a:rPr lang="en-US" sz="6000" dirty="0">
                <a:solidFill>
                  <a:schemeClr val="accent2"/>
                </a:solidFill>
                <a:hlinkClick r:id="rId2"/>
              </a:rPr>
              <a:t>https://www.youtube.com/watch?v=</a:t>
            </a:r>
            <a:r>
              <a:rPr lang="en-US" sz="6000" dirty="0" smtClean="0">
                <a:solidFill>
                  <a:schemeClr val="accent2"/>
                </a:solidFill>
                <a:hlinkClick r:id="rId2"/>
              </a:rPr>
              <a:t>FPcbBJbGhmk</a:t>
            </a:r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 </a:t>
            </a:r>
            <a:endParaRPr lang="en-US" sz="6000" dirty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2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1709125"/>
            <a:ext cx="8543289" cy="258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VR Experience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70101" y="1713720"/>
            <a:ext cx="14460521" cy="1024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</a:rPr>
              <a:t>“It’s So Real</a:t>
            </a: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r>
              <a:rPr lang="en-US" sz="6000" dirty="0">
                <a:solidFill>
                  <a:schemeClr val="accent2"/>
                </a:solidFill>
                <a:hlinkClick r:id="rId2"/>
              </a:rPr>
              <a:t>https://www.youtube.com/watch?v=</a:t>
            </a:r>
            <a:r>
              <a:rPr lang="en-US" sz="6000" dirty="0" smtClean="0">
                <a:solidFill>
                  <a:schemeClr val="accent2"/>
                </a:solidFill>
                <a:hlinkClick r:id="rId2"/>
              </a:rPr>
              <a:t>pAC5SeNH8jw</a:t>
            </a:r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  <a:p>
            <a:r>
              <a:rPr lang="en-US" sz="6000" dirty="0">
                <a:solidFill>
                  <a:schemeClr val="accent2"/>
                </a:solidFill>
                <a:hlinkClick r:id="rId3"/>
              </a:rPr>
              <a:t>https://www.youtube.com/watch?v=ji1c16SghXM</a:t>
            </a:r>
            <a:endParaRPr lang="en-US" sz="6000" dirty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 </a:t>
            </a:r>
            <a:endParaRPr lang="en-US" sz="6000" dirty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8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1067924"/>
            <a:ext cx="8543289" cy="38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VR Experience</a:t>
            </a: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Is </a:t>
            </a:r>
            <a:r>
              <a:rPr lang="en-US" sz="9000" b="1" spc="150" dirty="0" err="1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Presemce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4596" y="1998456"/>
            <a:ext cx="12188825" cy="9571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009EEB"/>
                </a:solidFill>
              </a:rPr>
              <a:t>Presence is the key to defining VR in terms of </a:t>
            </a:r>
            <a:r>
              <a:rPr lang="en-US" sz="4400" dirty="0" smtClean="0">
                <a:solidFill>
                  <a:srgbClr val="009EEB"/>
                </a:solidFill>
              </a:rPr>
              <a:t>experience</a:t>
            </a:r>
          </a:p>
          <a:p>
            <a:endParaRPr lang="en-US" sz="4400" dirty="0">
              <a:solidFill>
                <a:srgbClr val="009EEB"/>
              </a:solidFill>
            </a:endParaRPr>
          </a:p>
          <a:p>
            <a:r>
              <a:rPr lang="en-US" sz="4400" dirty="0">
                <a:solidFill>
                  <a:srgbClr val="009EEB"/>
                </a:solidFill>
              </a:rPr>
              <a:t>• Presence is defined as the sense of being in an </a:t>
            </a:r>
            <a:r>
              <a:rPr lang="en-US" sz="4400" dirty="0" smtClean="0">
                <a:solidFill>
                  <a:srgbClr val="009EEB"/>
                </a:solidFill>
              </a:rPr>
              <a:t>environment</a:t>
            </a:r>
          </a:p>
          <a:p>
            <a:endParaRPr lang="en-US" sz="4400" dirty="0">
              <a:solidFill>
                <a:srgbClr val="009EEB"/>
              </a:solidFill>
            </a:endParaRPr>
          </a:p>
          <a:p>
            <a:r>
              <a:rPr lang="en-US" sz="4400" dirty="0">
                <a:solidFill>
                  <a:srgbClr val="009EEB"/>
                </a:solidFill>
              </a:rPr>
              <a:t>• </a:t>
            </a:r>
            <a:r>
              <a:rPr lang="en-US" sz="4400" dirty="0" err="1">
                <a:solidFill>
                  <a:srgbClr val="009EEB"/>
                </a:solidFill>
              </a:rPr>
              <a:t>Telepresence</a:t>
            </a:r>
            <a:r>
              <a:rPr lang="en-US" sz="4400" dirty="0">
                <a:solidFill>
                  <a:srgbClr val="009EEB"/>
                </a:solidFill>
              </a:rPr>
              <a:t> is defined as the experience of presence in </a:t>
            </a:r>
            <a:r>
              <a:rPr lang="en-US" sz="4400" dirty="0" smtClean="0">
                <a:solidFill>
                  <a:srgbClr val="009EEB"/>
                </a:solidFill>
              </a:rPr>
              <a:t>an environment </a:t>
            </a:r>
            <a:r>
              <a:rPr lang="en-US" sz="4400" dirty="0">
                <a:solidFill>
                  <a:srgbClr val="009EEB"/>
                </a:solidFill>
              </a:rPr>
              <a:t>by means of a communication medium</a:t>
            </a:r>
            <a:r>
              <a:rPr lang="en-US" sz="4400" dirty="0" smtClean="0">
                <a:solidFill>
                  <a:srgbClr val="009EEB"/>
                </a:solidFill>
              </a:rPr>
              <a:t>.</a:t>
            </a:r>
          </a:p>
          <a:p>
            <a:endParaRPr lang="en-US" sz="4400" dirty="0">
              <a:solidFill>
                <a:srgbClr val="009EEB"/>
              </a:solidFill>
            </a:endParaRPr>
          </a:p>
          <a:p>
            <a:r>
              <a:rPr lang="en-US" sz="4400" dirty="0">
                <a:solidFill>
                  <a:srgbClr val="009EEB"/>
                </a:solidFill>
              </a:rPr>
              <a:t>• A “virtual reality” is defined as a real or simulated </a:t>
            </a:r>
            <a:r>
              <a:rPr lang="en-US" sz="4400" dirty="0" smtClean="0">
                <a:solidFill>
                  <a:srgbClr val="009EEB"/>
                </a:solidFill>
              </a:rPr>
              <a:t>environment</a:t>
            </a:r>
          </a:p>
          <a:p>
            <a:endParaRPr lang="en-US" sz="4400" dirty="0">
              <a:solidFill>
                <a:srgbClr val="009EEB"/>
              </a:solidFill>
            </a:endParaRPr>
          </a:p>
          <a:p>
            <a:r>
              <a:rPr lang="en-US" sz="4400" dirty="0">
                <a:solidFill>
                  <a:srgbClr val="009EEB"/>
                </a:solidFill>
              </a:rPr>
              <a:t>in which a perceiver experiences </a:t>
            </a:r>
            <a:r>
              <a:rPr lang="en-US" sz="4400" dirty="0" err="1">
                <a:solidFill>
                  <a:srgbClr val="009EEB"/>
                </a:solidFill>
              </a:rPr>
              <a:t>telepresence</a:t>
            </a:r>
            <a:r>
              <a:rPr lang="en-US" sz="4400" dirty="0">
                <a:solidFill>
                  <a:srgbClr val="009EEB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757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-227302"/>
            <a:ext cx="6204756" cy="645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The Future is from the Past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pic>
        <p:nvPicPr>
          <p:cNvPr id="2" name="Picture 1" descr="The_Mario_Bros.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055" y="0"/>
            <a:ext cx="10474523" cy="13716000"/>
          </a:xfrm>
          <a:prstGeom prst="rect">
            <a:avLst/>
          </a:prstGeom>
        </p:spPr>
      </p:pic>
      <p:pic>
        <p:nvPicPr>
          <p:cNvPr id="3" name="Picture 2" descr="Screen Shot 2016-08-31 at 5.42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13391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2890" y="13069669"/>
            <a:ext cx="1059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</a:rPr>
              <a:t>Google Image Search for Virtual Reality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4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1709125"/>
            <a:ext cx="8543289" cy="258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Behind VR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pic>
        <p:nvPicPr>
          <p:cNvPr id="3" name="Picture 2" descr="Screen Shot 2016-08-31 at 6.37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1" y="2317214"/>
            <a:ext cx="15019683" cy="99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1067924"/>
            <a:ext cx="8543289" cy="38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How Real can we get?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4596" y="1998456"/>
            <a:ext cx="12188825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 smtClean="0">
                <a:solidFill>
                  <a:srgbClr val="009EEB"/>
                </a:solidFill>
              </a:rPr>
              <a:t>More than one sense enhanced with technology provides immersion.</a:t>
            </a:r>
          </a:p>
          <a:p>
            <a:endParaRPr lang="en-US" sz="4400" dirty="0">
              <a:solidFill>
                <a:srgbClr val="009EEB"/>
              </a:solidFill>
            </a:endParaRPr>
          </a:p>
          <a:p>
            <a:r>
              <a:rPr lang="en-US" sz="4400" dirty="0" smtClean="0">
                <a:solidFill>
                  <a:srgbClr val="009EEB"/>
                </a:solidFill>
              </a:rPr>
              <a:t>https</a:t>
            </a:r>
            <a:r>
              <a:rPr lang="en-US" sz="4400" dirty="0">
                <a:solidFill>
                  <a:srgbClr val="009EEB"/>
                </a:solidFill>
              </a:rPr>
              <a:t>://</a:t>
            </a:r>
            <a:r>
              <a:rPr lang="en-US" sz="4400" dirty="0" err="1">
                <a:solidFill>
                  <a:srgbClr val="009EEB"/>
                </a:solidFill>
              </a:rPr>
              <a:t>www.youtube.com</a:t>
            </a:r>
            <a:r>
              <a:rPr lang="en-US" sz="4400" dirty="0">
                <a:solidFill>
                  <a:srgbClr val="009EEB"/>
                </a:solidFill>
              </a:rPr>
              <a:t>/</a:t>
            </a:r>
            <a:r>
              <a:rPr lang="en-US" sz="4400" dirty="0" err="1">
                <a:solidFill>
                  <a:srgbClr val="009EEB"/>
                </a:solidFill>
              </a:rPr>
              <a:t>watch?v</a:t>
            </a:r>
            <a:r>
              <a:rPr lang="en-US" sz="4400" dirty="0">
                <a:solidFill>
                  <a:srgbClr val="009EEB"/>
                </a:solidFill>
              </a:rPr>
              <a:t>=</a:t>
            </a:r>
            <a:r>
              <a:rPr lang="en-US" sz="4400" dirty="0" err="1">
                <a:solidFill>
                  <a:srgbClr val="009EEB"/>
                </a:solidFill>
              </a:rPr>
              <a:t>aTtfAQEeAJI</a:t>
            </a:r>
            <a:endParaRPr lang="en-US" sz="4400" dirty="0">
              <a:solidFill>
                <a:srgbClr val="00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3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1067924"/>
            <a:ext cx="8543289" cy="38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VR </a:t>
            </a:r>
            <a:r>
              <a:rPr lang="en-US" sz="9000" b="1" spc="150" dirty="0" err="1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vs</a:t>
            </a: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360 Video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4596" y="1998456"/>
            <a:ext cx="12188825" cy="4154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 smtClean="0">
                <a:solidFill>
                  <a:srgbClr val="009EEB"/>
                </a:solidFill>
              </a:rPr>
              <a:t>The public (audience) does not understand the difference and DOES NOT CARE!</a:t>
            </a:r>
          </a:p>
          <a:p>
            <a:endParaRPr lang="en-US" sz="4400" dirty="0">
              <a:solidFill>
                <a:srgbClr val="009EEB"/>
              </a:solidFill>
            </a:endParaRPr>
          </a:p>
          <a:p>
            <a:r>
              <a:rPr lang="en-US" sz="4400" dirty="0" smtClean="0">
                <a:solidFill>
                  <a:srgbClr val="009EEB"/>
                </a:solidFill>
              </a:rPr>
              <a:t>They see the device and say VR.</a:t>
            </a:r>
          </a:p>
          <a:p>
            <a:endParaRPr lang="en-US" sz="4400" dirty="0">
              <a:solidFill>
                <a:srgbClr val="009EEB"/>
              </a:solidFill>
            </a:endParaRPr>
          </a:p>
          <a:p>
            <a:r>
              <a:rPr lang="en-US" sz="4400" dirty="0" smtClean="0">
                <a:solidFill>
                  <a:srgbClr val="009EEB"/>
                </a:solidFill>
              </a:rPr>
              <a:t>As professionals, we must separate the two.</a:t>
            </a:r>
            <a:endParaRPr lang="en-US" sz="4400" dirty="0">
              <a:solidFill>
                <a:srgbClr val="00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flipH="1">
            <a:off x="-735978" y="0"/>
            <a:ext cx="13716000" cy="13716000"/>
            <a:chOff x="11753388" y="434356"/>
            <a:chExt cx="13259342" cy="13259342"/>
          </a:xfrm>
        </p:grpSpPr>
        <p:sp>
          <p:nvSpPr>
            <p:cNvPr id="16" name="Teardrop 15"/>
            <p:cNvSpPr/>
            <p:nvPr/>
          </p:nvSpPr>
          <p:spPr>
            <a:xfrm>
              <a:off x="11753388" y="434356"/>
              <a:ext cx="13259342" cy="13259342"/>
            </a:xfrm>
            <a:prstGeom prst="teardrop">
              <a:avLst/>
            </a:prstGeom>
            <a:solidFill>
              <a:schemeClr val="accent2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  <p:sp>
          <p:nvSpPr>
            <p:cNvPr id="20" name="Teardrop 19"/>
            <p:cNvSpPr/>
            <p:nvPr/>
          </p:nvSpPr>
          <p:spPr>
            <a:xfrm>
              <a:off x="12700696" y="1214941"/>
              <a:ext cx="11676954" cy="11676954"/>
            </a:xfrm>
            <a:prstGeom prst="teardrop">
              <a:avLst/>
            </a:prstGeom>
            <a:solidFill>
              <a:schemeClr val="accent2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</p:grpSp>
      <p:sp>
        <p:nvSpPr>
          <p:cNvPr id="22" name="Rectangle 1"/>
          <p:cNvSpPr>
            <a:spLocks/>
          </p:cNvSpPr>
          <p:nvPr/>
        </p:nvSpPr>
        <p:spPr bwMode="auto">
          <a:xfrm>
            <a:off x="1682519" y="5553675"/>
            <a:ext cx="10156627" cy="17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3500"/>
              </a:lnSpc>
            </a:pPr>
            <a:r>
              <a:rPr lang="en-US" sz="136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Assignment</a:t>
            </a:r>
            <a:endParaRPr lang="en-US" sz="136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1749425" y="8211454"/>
            <a:ext cx="398887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 spc="15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rPr>
              <a:t>Putting into practice</a:t>
            </a:r>
            <a:endParaRPr lang="en-US" sz="4400" spc="1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  <a:sym typeface="Bebas Neue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727123" y="3389967"/>
            <a:ext cx="6084638" cy="6579219"/>
            <a:chOff x="13547420" y="2542475"/>
            <a:chExt cx="10439400" cy="6579219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3547420" y="2542475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3547420" y="9121694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464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en-was-vr-inven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3452" y="0"/>
            <a:ext cx="23756943" cy="1374508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1358328" y="0"/>
            <a:ext cx="13716000" cy="13716000"/>
            <a:chOff x="11753388" y="434356"/>
            <a:chExt cx="13259342" cy="13259342"/>
          </a:xfrm>
        </p:grpSpPr>
        <p:sp>
          <p:nvSpPr>
            <p:cNvPr id="21" name="Teardrop 20"/>
            <p:cNvSpPr/>
            <p:nvPr/>
          </p:nvSpPr>
          <p:spPr>
            <a:xfrm>
              <a:off x="11753388" y="434356"/>
              <a:ext cx="13259342" cy="13259342"/>
            </a:xfrm>
            <a:prstGeom prst="teardrop">
              <a:avLst/>
            </a:prstGeom>
            <a:solidFill>
              <a:schemeClr val="accent2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  <p:sp>
          <p:nvSpPr>
            <p:cNvPr id="6" name="Teardrop 5"/>
            <p:cNvSpPr/>
            <p:nvPr/>
          </p:nvSpPr>
          <p:spPr>
            <a:xfrm>
              <a:off x="12700696" y="1214941"/>
              <a:ext cx="11676954" cy="11676954"/>
            </a:xfrm>
            <a:prstGeom prst="teardrop">
              <a:avLst/>
            </a:prstGeom>
            <a:solidFill>
              <a:schemeClr val="accent2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</p:grpSp>
      <p:sp>
        <p:nvSpPr>
          <p:cNvPr id="14" name="Rectangle 1"/>
          <p:cNvSpPr>
            <a:spLocks/>
          </p:cNvSpPr>
          <p:nvPr/>
        </p:nvSpPr>
        <p:spPr bwMode="auto">
          <a:xfrm>
            <a:off x="16560541" y="4688054"/>
            <a:ext cx="6129883" cy="352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>
              <a:lnSpc>
                <a:spcPts val="13500"/>
              </a:lnSpc>
            </a:pPr>
            <a:r>
              <a:rPr lang="en-US" sz="136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A Brief </a:t>
            </a:r>
          </a:p>
          <a:p>
            <a:pPr algn="r">
              <a:lnSpc>
                <a:spcPts val="13500"/>
              </a:lnSpc>
            </a:pPr>
            <a:r>
              <a:rPr lang="en-US" sz="136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36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9521465" y="8211454"/>
            <a:ext cx="312906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3200" spc="15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rPr>
              <a:t>Quick Overview</a:t>
            </a:r>
            <a:endParaRPr lang="en-US" sz="4400" spc="1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  <a:sym typeface="Bebas Neue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521285" y="3389967"/>
            <a:ext cx="6084638" cy="6579219"/>
            <a:chOff x="13547420" y="2542475"/>
            <a:chExt cx="10439400" cy="6579219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13547420" y="2542475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3547420" y="9121694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24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696301"/>
            <a:ext cx="6204756" cy="260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70101" y="2600071"/>
            <a:ext cx="1446052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“The ultimate display would, of course, be a </a:t>
            </a:r>
            <a:r>
              <a:rPr lang="en-US" sz="6000" dirty="0" smtClean="0">
                <a:solidFill>
                  <a:schemeClr val="accent2"/>
                </a:solidFill>
              </a:rPr>
              <a:t>room within </a:t>
            </a:r>
            <a:r>
              <a:rPr lang="en-US" sz="6000" dirty="0">
                <a:solidFill>
                  <a:schemeClr val="accent2"/>
                </a:solidFill>
              </a:rPr>
              <a:t>which the computer can control </a:t>
            </a:r>
            <a:r>
              <a:rPr lang="en-US" sz="6000" dirty="0" smtClean="0">
                <a:solidFill>
                  <a:schemeClr val="accent2"/>
                </a:solidFill>
              </a:rPr>
              <a:t>the existence </a:t>
            </a:r>
            <a:r>
              <a:rPr lang="en-US" sz="6000" dirty="0">
                <a:solidFill>
                  <a:schemeClr val="accent2"/>
                </a:solidFill>
              </a:rPr>
              <a:t>of matter. A chair displayed in such </a:t>
            </a:r>
            <a:r>
              <a:rPr lang="en-US" sz="6000" dirty="0" smtClean="0">
                <a:solidFill>
                  <a:schemeClr val="accent2"/>
                </a:solidFill>
              </a:rPr>
              <a:t>a room </a:t>
            </a:r>
            <a:r>
              <a:rPr lang="en-US" sz="6000" dirty="0">
                <a:solidFill>
                  <a:schemeClr val="accent2"/>
                </a:solidFill>
              </a:rPr>
              <a:t>would be good enough to sit in. </a:t>
            </a:r>
            <a:r>
              <a:rPr lang="en-US" sz="6000" dirty="0" smtClean="0">
                <a:solidFill>
                  <a:schemeClr val="accent2"/>
                </a:solidFill>
              </a:rPr>
              <a:t>Handcuffs displayed </a:t>
            </a:r>
            <a:r>
              <a:rPr lang="en-US" sz="6000" dirty="0">
                <a:solidFill>
                  <a:schemeClr val="accent2"/>
                </a:solidFill>
              </a:rPr>
              <a:t>in such a room would be confining, </a:t>
            </a:r>
            <a:r>
              <a:rPr lang="en-US" sz="6000" dirty="0" smtClean="0">
                <a:solidFill>
                  <a:schemeClr val="accent2"/>
                </a:solidFill>
              </a:rPr>
              <a:t>and a </a:t>
            </a:r>
            <a:r>
              <a:rPr lang="en-US" sz="6000" dirty="0">
                <a:solidFill>
                  <a:schemeClr val="accent2"/>
                </a:solidFill>
              </a:rPr>
              <a:t>bullet displayed in such a room would be fatal”.</a:t>
            </a:r>
          </a:p>
          <a:p>
            <a:r>
              <a:rPr lang="en-US" sz="6000" dirty="0">
                <a:solidFill>
                  <a:schemeClr val="accent2"/>
                </a:solidFill>
              </a:rPr>
              <a:t> </a:t>
            </a:r>
            <a:r>
              <a:rPr lang="en-US" sz="6000" dirty="0" smtClean="0">
                <a:solidFill>
                  <a:schemeClr val="accent2"/>
                </a:solidFill>
              </a:rPr>
              <a:t>				Ivan </a:t>
            </a:r>
            <a:r>
              <a:rPr lang="en-US" sz="6000" dirty="0">
                <a:solidFill>
                  <a:schemeClr val="accent2"/>
                </a:solidFill>
              </a:rPr>
              <a:t>Sutherland, 1965 </a:t>
            </a:r>
          </a:p>
        </p:txBody>
      </p:sp>
    </p:spTree>
    <p:extLst>
      <p:ext uri="{BB962C8B-B14F-4D97-AF65-F5344CB8AC3E}">
        <p14:creationId xmlns:p14="http://schemas.microsoft.com/office/powerpoint/2010/main" val="346396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696301"/>
            <a:ext cx="6204756" cy="260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70101" y="2600071"/>
            <a:ext cx="1446052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“The ultimate display would, of course, be a </a:t>
            </a:r>
            <a:r>
              <a:rPr lang="en-US" sz="6000" dirty="0" smtClean="0">
                <a:solidFill>
                  <a:schemeClr val="accent2"/>
                </a:solidFill>
              </a:rPr>
              <a:t>room within </a:t>
            </a:r>
            <a:r>
              <a:rPr lang="en-US" sz="6000" dirty="0">
                <a:solidFill>
                  <a:schemeClr val="accent2"/>
                </a:solidFill>
              </a:rPr>
              <a:t>which the computer can control </a:t>
            </a:r>
            <a:r>
              <a:rPr lang="en-US" sz="6000" dirty="0" smtClean="0">
                <a:solidFill>
                  <a:schemeClr val="accent2"/>
                </a:solidFill>
              </a:rPr>
              <a:t>the existence </a:t>
            </a:r>
            <a:r>
              <a:rPr lang="en-US" sz="6000" dirty="0">
                <a:solidFill>
                  <a:schemeClr val="accent2"/>
                </a:solidFill>
              </a:rPr>
              <a:t>of matter. A chair displayed in such </a:t>
            </a:r>
            <a:r>
              <a:rPr lang="en-US" sz="6000" dirty="0" smtClean="0">
                <a:solidFill>
                  <a:schemeClr val="accent2"/>
                </a:solidFill>
              </a:rPr>
              <a:t>a room </a:t>
            </a:r>
            <a:r>
              <a:rPr lang="en-US" sz="6000" dirty="0">
                <a:solidFill>
                  <a:schemeClr val="accent2"/>
                </a:solidFill>
              </a:rPr>
              <a:t>would be good enough to sit in. </a:t>
            </a:r>
            <a:r>
              <a:rPr lang="en-US" sz="6000" dirty="0" smtClean="0">
                <a:solidFill>
                  <a:schemeClr val="accent2"/>
                </a:solidFill>
              </a:rPr>
              <a:t>Handcuffs displayed </a:t>
            </a:r>
            <a:r>
              <a:rPr lang="en-US" sz="6000" dirty="0">
                <a:solidFill>
                  <a:schemeClr val="accent2"/>
                </a:solidFill>
              </a:rPr>
              <a:t>in such a room would be confining, </a:t>
            </a:r>
            <a:r>
              <a:rPr lang="en-US" sz="6000" dirty="0" smtClean="0">
                <a:solidFill>
                  <a:schemeClr val="accent2"/>
                </a:solidFill>
              </a:rPr>
              <a:t>and a </a:t>
            </a:r>
            <a:r>
              <a:rPr lang="en-US" sz="6000" dirty="0">
                <a:solidFill>
                  <a:schemeClr val="accent2"/>
                </a:solidFill>
              </a:rPr>
              <a:t>bullet displayed in such a room would be fatal”.</a:t>
            </a:r>
          </a:p>
          <a:p>
            <a:r>
              <a:rPr lang="en-US" sz="6000" dirty="0">
                <a:solidFill>
                  <a:schemeClr val="accent2"/>
                </a:solidFill>
              </a:rPr>
              <a:t> </a:t>
            </a:r>
            <a:r>
              <a:rPr lang="en-US" sz="6000" dirty="0" smtClean="0">
                <a:solidFill>
                  <a:schemeClr val="accent2"/>
                </a:solidFill>
              </a:rPr>
              <a:t>				Ivan </a:t>
            </a:r>
            <a:r>
              <a:rPr lang="en-US" sz="6000" dirty="0">
                <a:solidFill>
                  <a:schemeClr val="accent2"/>
                </a:solidFill>
              </a:rPr>
              <a:t>Sutherland, 1965 </a:t>
            </a:r>
          </a:p>
        </p:txBody>
      </p:sp>
      <p:pic>
        <p:nvPicPr>
          <p:cNvPr id="3" name="Picture 2" descr="Screen Shot 2016-08-31 at 6.21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846"/>
            <a:ext cx="24377650" cy="143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1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Back to the Future?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pic>
        <p:nvPicPr>
          <p:cNvPr id="5" name="Picture 4" descr="spock_s_court_martial_on_holodeck_by_richard67915-d60ckh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499" y="1714617"/>
            <a:ext cx="14016938" cy="105127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4821" y="6797419"/>
            <a:ext cx="5704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First shown in 1977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9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-227302"/>
            <a:ext cx="6204756" cy="645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The Future is from the Past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4821" y="6797419"/>
            <a:ext cx="57049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err="1">
                <a:solidFill>
                  <a:schemeClr val="bg1"/>
                </a:solidFill>
                <a:hlinkClick r:id="rId2"/>
              </a:rPr>
              <a:t>www.youtube.com</a:t>
            </a:r>
            <a:r>
              <a:rPr lang="en-US" dirty="0">
                <a:solidFill>
                  <a:schemeClr val="bg1"/>
                </a:solidFill>
                <a:hlinkClick r:id="rId2"/>
              </a:rPr>
              <a:t>/</a:t>
            </a:r>
            <a:r>
              <a:rPr lang="en-US" dirty="0" err="1">
                <a:solidFill>
                  <a:schemeClr val="bg1"/>
                </a:solidFill>
                <a:hlinkClick r:id="rId2"/>
              </a:rPr>
              <a:t>watch?v</a:t>
            </a:r>
            <a:r>
              <a:rPr lang="en-US" dirty="0">
                <a:solidFill>
                  <a:schemeClr val="bg1"/>
                </a:solidFill>
                <a:hlinkClick r:id="rId2"/>
              </a:rPr>
              <a:t>=oZwtVz7z0wM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End_progr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845" y="0"/>
            <a:ext cx="812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9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Like the movies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4821" y="6797419"/>
            <a:ext cx="57049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HTC Vive Chaperon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20160518_1437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452" y="2807539"/>
            <a:ext cx="7639198" cy="10494850"/>
          </a:xfrm>
          <a:prstGeom prst="rect">
            <a:avLst/>
          </a:prstGeom>
        </p:spPr>
      </p:pic>
      <p:pic>
        <p:nvPicPr>
          <p:cNvPr id="3" name="Picture 2" descr="htc-vive-outside-chaper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1111088"/>
            <a:ext cx="9371254" cy="70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3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VR 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70101" y="2600071"/>
            <a:ext cx="14460521" cy="1209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</a:rPr>
              <a:t>1919 Radio</a:t>
            </a: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1937 TV Broadcast</a:t>
            </a: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1944 Color TV</a:t>
            </a: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1988 CD-ROM</a:t>
            </a: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1994 Internet</a:t>
            </a: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1999 Internet Phone</a:t>
            </a: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6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0178B6"/>
      </a:accent1>
      <a:accent2>
        <a:srgbClr val="009EEB"/>
      </a:accent2>
      <a:accent3>
        <a:srgbClr val="424F5A"/>
      </a:accent3>
      <a:accent4>
        <a:srgbClr val="0178B6"/>
      </a:accent4>
      <a:accent5>
        <a:srgbClr val="C1CEDA"/>
      </a:accent5>
      <a:accent6>
        <a:srgbClr val="009EEB"/>
      </a:accent6>
      <a:hlink>
        <a:srgbClr val="0C61A3"/>
      </a:hlink>
      <a:folHlink>
        <a:srgbClr val="1087E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32930</TotalTime>
  <Words>490</Words>
  <Application>Microsoft Macintosh PowerPoint</Application>
  <PresentationFormat>Custom</PresentationFormat>
  <Paragraphs>127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Rocketo Graphics</dc:creator>
  <cp:keywords/>
  <dc:description/>
  <cp:lastModifiedBy>School of Journalism</cp:lastModifiedBy>
  <cp:revision>6276</cp:revision>
  <dcterms:created xsi:type="dcterms:W3CDTF">2014-11-12T21:47:38Z</dcterms:created>
  <dcterms:modified xsi:type="dcterms:W3CDTF">2016-08-31T10:54:15Z</dcterms:modified>
  <cp:category/>
</cp:coreProperties>
</file>